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6" r:id="rId4"/>
    <p:sldId id="277" r:id="rId5"/>
    <p:sldId id="258" r:id="rId6"/>
    <p:sldId id="259" r:id="rId7"/>
    <p:sldId id="260" r:id="rId8"/>
    <p:sldId id="261" r:id="rId9"/>
    <p:sldId id="270" r:id="rId10"/>
    <p:sldId id="27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68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/>
    <p:restoredTop sz="94727"/>
  </p:normalViewPr>
  <p:slideViewPr>
    <p:cSldViewPr snapToGrid="0" snapToObjects="1">
      <p:cViewPr varScale="1">
        <p:scale>
          <a:sx n="89" d="100"/>
          <a:sy n="89" d="100"/>
        </p:scale>
        <p:origin x="1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7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6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9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7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8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1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0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B7C42-47AA-8F43-9849-4E20C3D6FEE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C30EA-8E88-4E43-8362-661051C89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Big Data and Hadoop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Engine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879" y="1690688"/>
            <a:ext cx="8259580" cy="48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Cluster by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424" y="1724815"/>
            <a:ext cx="4256179" cy="4692937"/>
          </a:xfrm>
        </p:spPr>
        <p:txBody>
          <a:bodyPr/>
          <a:lstStyle/>
          <a:p>
            <a:r>
              <a:rPr lang="en-US" dirty="0" smtClean="0"/>
              <a:t>Hadoop cluster is a special type of cluster designed for storing and analyzing vast amount of unstructured data in a distributed computing environment.</a:t>
            </a:r>
          </a:p>
          <a:p>
            <a:r>
              <a:rPr lang="en-US" dirty="0" smtClean="0"/>
              <a:t>Cluster setup of 4500+ nodes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501"/>
            <a:ext cx="7259160" cy="53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Cluster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110 Different Racks</a:t>
            </a:r>
          </a:p>
          <a:p>
            <a:r>
              <a:rPr lang="en-US" dirty="0" smtClean="0"/>
              <a:t>Each rack would have around 40 slave machines</a:t>
            </a:r>
          </a:p>
          <a:p>
            <a:r>
              <a:rPr lang="en-US" dirty="0" smtClean="0"/>
              <a:t>Each rack there is a rack switch</a:t>
            </a:r>
          </a:p>
          <a:p>
            <a:r>
              <a:rPr lang="en-US" dirty="0" smtClean="0"/>
              <a:t>Each slave machine has cables coming out from both the ends</a:t>
            </a:r>
          </a:p>
          <a:p>
            <a:r>
              <a:rPr lang="en-US" dirty="0" smtClean="0"/>
              <a:t>Cables are connected to the rack switch (80 ports)</a:t>
            </a:r>
          </a:p>
          <a:p>
            <a:r>
              <a:rPr lang="en-US" dirty="0" smtClean="0"/>
              <a:t>8 Global core switches </a:t>
            </a:r>
            <a:r>
              <a:rPr lang="mr-IN" dirty="0" smtClean="0"/>
              <a:t>–</a:t>
            </a:r>
            <a:r>
              <a:rPr lang="en-US" dirty="0" smtClean="0"/>
              <a:t> Rack switch uplinks to core switches and hence connecting all other racks with uniform bandwidth forming the cluster</a:t>
            </a:r>
          </a:p>
          <a:p>
            <a:r>
              <a:rPr lang="en-US" dirty="0" smtClean="0"/>
              <a:t>Few Machines to act as </a:t>
            </a:r>
            <a:r>
              <a:rPr lang="en-US" dirty="0" err="1" smtClean="0"/>
              <a:t>NameNode</a:t>
            </a:r>
            <a:r>
              <a:rPr lang="en-US" dirty="0" smtClean="0"/>
              <a:t> and </a:t>
            </a:r>
            <a:r>
              <a:rPr lang="en-US" dirty="0" err="1" smtClean="0"/>
              <a:t>JobTracker</a:t>
            </a:r>
            <a:r>
              <a:rPr lang="en-US" dirty="0" smtClean="0"/>
              <a:t>  - referred as Masters with more DRAM and CPU capacity than the Slaves.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Components of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9894" y="1825625"/>
            <a:ext cx="3653905" cy="300120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Client 		Master </a:t>
            </a:r>
          </a:p>
          <a:p>
            <a:pPr marL="0" indent="0">
              <a:buNone/>
            </a:pPr>
            <a:r>
              <a:rPr lang="en-US" dirty="0" smtClean="0"/>
              <a:t>	Slave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4" y="1397031"/>
            <a:ext cx="7356371" cy="52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2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45770" y="1825625"/>
            <a:ext cx="4908030" cy="4351338"/>
          </a:xfrm>
        </p:spPr>
        <p:txBody>
          <a:bodyPr/>
          <a:lstStyle/>
          <a:p>
            <a:r>
              <a:rPr lang="en-US" dirty="0"/>
              <a:t>It is neither master nor slave, rather play a role of loading the data into cluster, submit </a:t>
            </a:r>
            <a:r>
              <a:rPr lang="en-US" dirty="0" err="1"/>
              <a:t>MapReduce</a:t>
            </a:r>
            <a:r>
              <a:rPr lang="en-US" dirty="0"/>
              <a:t> jobs describing how the data should be processed and then retrieve the data to see the response after job completion.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67" y="1587501"/>
            <a:ext cx="5713829" cy="45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4944" y="1825625"/>
            <a:ext cx="3648856" cy="4351338"/>
          </a:xfrm>
        </p:spPr>
        <p:txBody>
          <a:bodyPr/>
          <a:lstStyle/>
          <a:p>
            <a:r>
              <a:rPr lang="en-US" dirty="0"/>
              <a:t>The Masters consists of 3 </a:t>
            </a:r>
            <a:r>
              <a:rPr lang="en-US" dirty="0" smtClean="0"/>
              <a:t>components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NameNode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SecondaryNode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JobTracker</a:t>
            </a:r>
            <a:r>
              <a:rPr lang="en-US" dirty="0"/>
              <a:t>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53" y="1825625"/>
            <a:ext cx="6264963" cy="26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NameNode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462" y="1825625"/>
            <a:ext cx="7486338" cy="4351338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dirty="0" err="1" smtClean="0"/>
              <a:t>NameNode</a:t>
            </a:r>
            <a:r>
              <a:rPr lang="en-US" dirty="0" smtClean="0"/>
              <a:t>: </a:t>
            </a:r>
            <a:r>
              <a:rPr lang="en-US" dirty="0"/>
              <a:t>does NOT store the files but only the file's metadata. In later section we will see it is actually the </a:t>
            </a:r>
            <a:r>
              <a:rPr lang="en-US" dirty="0" err="1"/>
              <a:t>DataNode</a:t>
            </a:r>
            <a:r>
              <a:rPr lang="en-US" dirty="0"/>
              <a:t> which stores the files. </a:t>
            </a:r>
            <a:endParaRPr lang="en-US" dirty="0" smtClean="0"/>
          </a:p>
          <a:p>
            <a:pPr fontAlgn="base"/>
            <a:r>
              <a:rPr lang="en-US" dirty="0" err="1" smtClean="0"/>
              <a:t>NameNode</a:t>
            </a:r>
            <a:r>
              <a:rPr lang="en-US" dirty="0" smtClean="0"/>
              <a:t> </a:t>
            </a:r>
            <a:r>
              <a:rPr lang="en-US" dirty="0"/>
              <a:t>oversees the health of </a:t>
            </a:r>
            <a:r>
              <a:rPr lang="en-US" dirty="0" err="1"/>
              <a:t>DataNode</a:t>
            </a:r>
            <a:r>
              <a:rPr lang="en-US" dirty="0"/>
              <a:t> and coordinates access to the data stored in </a:t>
            </a:r>
            <a:r>
              <a:rPr lang="en-US" dirty="0" err="1"/>
              <a:t>DataNode</a:t>
            </a:r>
            <a:r>
              <a:rPr lang="en-US" dirty="0"/>
              <a:t>. </a:t>
            </a:r>
            <a:br>
              <a:rPr lang="en-US" dirty="0"/>
            </a:br>
            <a:endParaRPr lang="en-US" dirty="0" smtClean="0"/>
          </a:p>
          <a:p>
            <a:pPr fontAlgn="base"/>
            <a:r>
              <a:rPr lang="en-US" dirty="0" smtClean="0"/>
              <a:t>Name </a:t>
            </a:r>
            <a:r>
              <a:rPr lang="en-US" dirty="0"/>
              <a:t>node keeps track of all the file system related information such as to </a:t>
            </a:r>
          </a:p>
          <a:p>
            <a:pPr lvl="1" fontAlgn="base"/>
            <a:r>
              <a:rPr lang="en-US" dirty="0"/>
              <a:t>Which section of file is saved in which part of the cluster</a:t>
            </a:r>
          </a:p>
          <a:p>
            <a:pPr lvl="1" fontAlgn="base"/>
            <a:r>
              <a:rPr lang="en-US" dirty="0"/>
              <a:t>Last access time for the files</a:t>
            </a:r>
          </a:p>
          <a:p>
            <a:pPr lvl="1" fontAlgn="base"/>
            <a:r>
              <a:rPr lang="en-US" dirty="0"/>
              <a:t>User permissions like which user have access to the file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3" y="1244876"/>
            <a:ext cx="4751883" cy="45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Name Node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76930" y="1795645"/>
            <a:ext cx="72764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Job of secondary name node is to contact </a:t>
            </a:r>
            <a:r>
              <a:rPr lang="en-US" dirty="0" err="1" smtClean="0"/>
              <a:t>NameNode</a:t>
            </a:r>
            <a:r>
              <a:rPr lang="en-US" dirty="0" smtClean="0"/>
              <a:t> in a periodic manner after certain time interval (by default 1 hour)</a:t>
            </a:r>
          </a:p>
          <a:p>
            <a:r>
              <a:rPr lang="en-US" dirty="0" err="1" smtClean="0"/>
              <a:t>NameNode</a:t>
            </a:r>
            <a:r>
              <a:rPr lang="en-US" dirty="0" smtClean="0"/>
              <a:t> keeps all the information in RAM and has no capability to process that metadata on to disk. So if </a:t>
            </a:r>
            <a:r>
              <a:rPr lang="en-US" dirty="0" err="1" smtClean="0"/>
              <a:t>NameNode</a:t>
            </a:r>
            <a:r>
              <a:rPr lang="en-US" dirty="0" smtClean="0"/>
              <a:t> crashes you lose everything in RAM itself and don’t have any backup of </a:t>
            </a:r>
            <a:r>
              <a:rPr lang="en-US" dirty="0" err="1" smtClean="0"/>
              <a:t>filesystem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 contacts </a:t>
            </a:r>
            <a:r>
              <a:rPr lang="en-US" dirty="0" err="1" smtClean="0"/>
              <a:t>NameNode</a:t>
            </a:r>
            <a:r>
              <a:rPr lang="en-US" dirty="0" smtClean="0"/>
              <a:t> everyone hour and pulls copy of metadata information out of </a:t>
            </a:r>
            <a:r>
              <a:rPr lang="en-US" dirty="0" err="1" smtClean="0"/>
              <a:t>NameNode</a:t>
            </a:r>
            <a:r>
              <a:rPr lang="en-US" dirty="0"/>
              <a:t> </a:t>
            </a:r>
            <a:r>
              <a:rPr lang="en-US" dirty="0" smtClean="0"/>
              <a:t>applies to a file system image and keeps a copy of its own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1357" y="1027906"/>
            <a:ext cx="5553023" cy="49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JobTracker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5258" y="1825625"/>
            <a:ext cx="4128541" cy="4351338"/>
          </a:xfrm>
        </p:spPr>
        <p:txBody>
          <a:bodyPr/>
          <a:lstStyle/>
          <a:p>
            <a:r>
              <a:rPr lang="en-US" dirty="0" smtClean="0"/>
              <a:t>Job Tracker : Client application submits Map Reduce programs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r>
              <a:rPr lang="en-US" dirty="0" smtClean="0"/>
              <a:t>Schedules clients jobs and allocates tasks to the slave task trackers running on data nodes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595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9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5298" y="1825625"/>
            <a:ext cx="4188502" cy="4351338"/>
          </a:xfrm>
        </p:spPr>
        <p:txBody>
          <a:bodyPr/>
          <a:lstStyle/>
          <a:p>
            <a:r>
              <a:rPr lang="en-US" dirty="0" smtClean="0"/>
              <a:t>Store the Data</a:t>
            </a:r>
          </a:p>
          <a:p>
            <a:r>
              <a:rPr lang="en-US" dirty="0" smtClean="0"/>
              <a:t>Process the computation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41" y="1690688"/>
            <a:ext cx="6849443" cy="47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Extremely large data sets that are hard to deal in terms of scalability from terabytes (1million million) to petabytes (1000 million million)</a:t>
            </a:r>
          </a:p>
          <a:p>
            <a:r>
              <a:rPr lang="en-US" dirty="0" smtClean="0"/>
              <a:t>Different needs in kinds of speed</a:t>
            </a:r>
          </a:p>
          <a:p>
            <a:r>
              <a:rPr lang="en-US" dirty="0" smtClean="0"/>
              <a:t>Query ability</a:t>
            </a:r>
            <a:endParaRPr lang="en-US" dirty="0"/>
          </a:p>
          <a:p>
            <a:r>
              <a:rPr lang="en-US" dirty="0" smtClean="0"/>
              <a:t>Analytics and Visualization</a:t>
            </a:r>
          </a:p>
          <a:p>
            <a:r>
              <a:rPr lang="en-US" dirty="0" smtClean="0"/>
              <a:t>Cannot perform parallel processing on hundreds of machines</a:t>
            </a:r>
          </a:p>
          <a:p>
            <a:pPr lvl="1"/>
            <a:r>
              <a:rPr lang="en-US" dirty="0" smtClean="0"/>
              <a:t>ETL cannot complete within a reasonable time</a:t>
            </a:r>
          </a:p>
          <a:p>
            <a:pPr lvl="1"/>
            <a:r>
              <a:rPr lang="en-US" dirty="0" smtClean="0"/>
              <a:t>Beyond 24hours or never catch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Sample.txt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350" y="2153444"/>
            <a:ext cx="9131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525" y="847694"/>
            <a:ext cx="7287137" cy="53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44" y="134392"/>
            <a:ext cx="8927998" cy="642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</a:t>
            </a:r>
            <a:r>
              <a:rPr lang="en-US" dirty="0" smtClean="0"/>
              <a:t>Data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Big Data Technology </a:t>
            </a:r>
          </a:p>
          <a:p>
            <a:pPr lvl="1"/>
            <a:r>
              <a:rPr lang="en-US" smtClean="0"/>
              <a:t>Data in (3 Vs)</a:t>
            </a:r>
            <a:endParaRPr lang="en-US" dirty="0" smtClean="0"/>
          </a:p>
          <a:p>
            <a:pPr lvl="1"/>
            <a:r>
              <a:rPr lang="en-US" dirty="0" smtClean="0"/>
              <a:t>Tools and Technologies</a:t>
            </a:r>
          </a:p>
          <a:p>
            <a:pPr lvl="1"/>
            <a:r>
              <a:rPr lang="en-US" dirty="0" smtClean="0"/>
              <a:t>Frameworks for computation</a:t>
            </a:r>
          </a:p>
          <a:p>
            <a:r>
              <a:rPr lang="en-US" dirty="0" smtClean="0"/>
              <a:t>3 </a:t>
            </a:r>
            <a:r>
              <a:rPr lang="en-US" dirty="0" smtClean="0"/>
              <a:t>Vs (originally)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Velocity</a:t>
            </a:r>
            <a:endParaRPr lang="en-US" dirty="0"/>
          </a:p>
          <a:p>
            <a:r>
              <a:rPr lang="en-US" dirty="0" smtClean="0"/>
              <a:t>2 Vs (later)</a:t>
            </a:r>
          </a:p>
          <a:p>
            <a:pPr lvl="1"/>
            <a:r>
              <a:rPr lang="en-US" dirty="0" smtClean="0"/>
              <a:t>Veracity (noise)</a:t>
            </a:r>
          </a:p>
          <a:p>
            <a:pPr lvl="1"/>
            <a:r>
              <a:rPr lang="en-US" dirty="0" smtClean="0"/>
              <a:t>Value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71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comes under Big Data?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Black Box Data </a:t>
            </a:r>
            <a:r>
              <a:rPr lang="mr-IN" dirty="0" smtClean="0"/>
              <a:t>–</a:t>
            </a:r>
            <a:r>
              <a:rPr lang="en-US" dirty="0" smtClean="0"/>
              <a:t> Components of helicopter, aircraft and jets capturing and storing voices of flight crews, recordings of microphones and earphones and performance information of the aircraft</a:t>
            </a:r>
          </a:p>
          <a:p>
            <a:r>
              <a:rPr lang="en-US" dirty="0" smtClean="0"/>
              <a:t>Social Media Data </a:t>
            </a:r>
            <a:r>
              <a:rPr lang="mr-IN" dirty="0" smtClean="0"/>
              <a:t>–</a:t>
            </a:r>
            <a:r>
              <a:rPr lang="en-US" dirty="0" smtClean="0"/>
              <a:t> Facebook, Twitter</a:t>
            </a:r>
          </a:p>
          <a:p>
            <a:r>
              <a:rPr lang="en-US" dirty="0" smtClean="0"/>
              <a:t>Stock Exchange Data</a:t>
            </a:r>
          </a:p>
          <a:p>
            <a:r>
              <a:rPr lang="en-US" dirty="0" smtClean="0"/>
              <a:t>Power Grid Data </a:t>
            </a:r>
            <a:r>
              <a:rPr lang="mr-IN" dirty="0" smtClean="0"/>
              <a:t>–</a:t>
            </a:r>
            <a:r>
              <a:rPr lang="en-US" dirty="0" smtClean="0"/>
              <a:t> Power grid data holds information consumed by particular node with respect to base station.</a:t>
            </a:r>
          </a:p>
          <a:p>
            <a:r>
              <a:rPr lang="en-US" dirty="0" smtClean="0"/>
              <a:t>Transport Data </a:t>
            </a:r>
            <a:r>
              <a:rPr lang="mr-IN" dirty="0" smtClean="0"/>
              <a:t>–</a:t>
            </a:r>
            <a:r>
              <a:rPr lang="en-US" dirty="0" smtClean="0"/>
              <a:t> Model, distance, capacity and availability of vehicle</a:t>
            </a:r>
          </a:p>
          <a:p>
            <a:r>
              <a:rPr lang="en-US" dirty="0" smtClean="0"/>
              <a:t>Search Engine Data </a:t>
            </a:r>
            <a:r>
              <a:rPr lang="mr-IN" dirty="0" smtClean="0"/>
              <a:t>–</a:t>
            </a:r>
            <a:r>
              <a:rPr lang="en-US" dirty="0" smtClean="0"/>
              <a:t> Retrieves lot of information from databases</a:t>
            </a:r>
          </a:p>
        </p:txBody>
      </p:sp>
    </p:spTree>
    <p:extLst>
      <p:ext uri="{BB962C8B-B14F-4D97-AF65-F5344CB8AC3E}">
        <p14:creationId xmlns:p14="http://schemas.microsoft.com/office/powerpoint/2010/main" val="181362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Hadoop	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Scalable fault tolerant grid system for data storage and processing </a:t>
            </a:r>
          </a:p>
          <a:p>
            <a:pPr lvl="1"/>
            <a:r>
              <a:rPr lang="en-US" dirty="0" smtClean="0"/>
              <a:t>First design principle is to be fault tolerant high bandwidth clustered storage</a:t>
            </a:r>
          </a:p>
          <a:p>
            <a:pPr lvl="1"/>
            <a:r>
              <a:rPr lang="en-US" dirty="0" smtClean="0"/>
              <a:t>Works with structured and unstructured data</a:t>
            </a:r>
          </a:p>
          <a:p>
            <a:pPr lvl="1"/>
            <a:r>
              <a:rPr lang="en-US" dirty="0" smtClean="0"/>
              <a:t>Master slave architecture</a:t>
            </a:r>
          </a:p>
          <a:p>
            <a:pPr lvl="1"/>
            <a:r>
              <a:rPr lang="en-US" dirty="0" smtClean="0"/>
              <a:t>Map Reduce </a:t>
            </a:r>
            <a:r>
              <a:rPr lang="mr-IN" dirty="0" smtClean="0"/>
              <a:t>–</a:t>
            </a:r>
            <a:r>
              <a:rPr lang="en-US" dirty="0" smtClean="0"/>
              <a:t> Distributed data processing</a:t>
            </a:r>
            <a:endParaRPr lang="en-US" dirty="0"/>
          </a:p>
          <a:p>
            <a:r>
              <a:rPr lang="en-US" dirty="0" smtClean="0"/>
              <a:t>Based on CAP Theory</a:t>
            </a:r>
          </a:p>
          <a:p>
            <a:pPr lvl="1"/>
            <a:r>
              <a:rPr lang="en-US" dirty="0" smtClean="0"/>
              <a:t>C  - Consistency</a:t>
            </a:r>
          </a:p>
          <a:p>
            <a:pPr lvl="1"/>
            <a:r>
              <a:rPr lang="en-US" dirty="0" smtClean="0"/>
              <a:t>A </a:t>
            </a:r>
            <a:r>
              <a:rPr lang="mr-IN" dirty="0" smtClean="0"/>
              <a:t>–</a:t>
            </a:r>
            <a:r>
              <a:rPr lang="en-US" dirty="0" smtClean="0"/>
              <a:t> Availability</a:t>
            </a:r>
          </a:p>
          <a:p>
            <a:pPr lvl="1"/>
            <a:r>
              <a:rPr lang="en-US" dirty="0" smtClean="0"/>
              <a:t>P - Partitioning</a:t>
            </a:r>
          </a:p>
        </p:txBody>
      </p:sp>
    </p:spTree>
    <p:extLst>
      <p:ext uri="{BB962C8B-B14F-4D97-AF65-F5344CB8AC3E}">
        <p14:creationId xmlns:p14="http://schemas.microsoft.com/office/powerpoint/2010/main" val="214654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Ecosystem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763" y="2005945"/>
            <a:ext cx="6826471" cy="42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014"/>
            <a:ext cx="12192000" cy="49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Concept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522" y="2033751"/>
            <a:ext cx="7680253" cy="32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7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Architecture in Hadoop Framework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40446" y="1825625"/>
            <a:ext cx="4413354" cy="4351338"/>
          </a:xfrm>
        </p:spPr>
        <p:txBody>
          <a:bodyPr/>
          <a:lstStyle/>
          <a:p>
            <a:r>
              <a:rPr lang="en-US" dirty="0" err="1" smtClean="0"/>
              <a:t>JobTracker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Runs on Master (</a:t>
            </a:r>
            <a:r>
              <a:rPr lang="en-US" dirty="0" err="1" smtClean="0"/>
              <a:t>NameNode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TaskTracker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Runs on Slave (</a:t>
            </a:r>
            <a:r>
              <a:rPr lang="en-US" dirty="0" err="1" smtClean="0"/>
              <a:t>DataNode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2" y="1825625"/>
            <a:ext cx="6209882" cy="38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608</Words>
  <Application>Microsoft Macintosh PowerPoint</Application>
  <PresentationFormat>Widescreen</PresentationFormat>
  <Paragraphs>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Office Theme</vt:lpstr>
      <vt:lpstr>Big Data and Hadoop</vt:lpstr>
      <vt:lpstr>RDBMS Limits</vt:lpstr>
      <vt:lpstr>What is Big Data ?</vt:lpstr>
      <vt:lpstr>What comes under Big Data? </vt:lpstr>
      <vt:lpstr>What is Hadoop ?</vt:lpstr>
      <vt:lpstr>Hadoop Ecosystem</vt:lpstr>
      <vt:lpstr>PowerPoint Presentation</vt:lpstr>
      <vt:lpstr>Map Reduce Concept</vt:lpstr>
      <vt:lpstr>Map Reduce Architecture in Hadoop Framework</vt:lpstr>
      <vt:lpstr>Map Reduce Engine</vt:lpstr>
      <vt:lpstr>Hadoop Cluster by Example</vt:lpstr>
      <vt:lpstr>Hadoop Cluster Setup</vt:lpstr>
      <vt:lpstr>Core Components of Cluster</vt:lpstr>
      <vt:lpstr>Client</vt:lpstr>
      <vt:lpstr>Masters</vt:lpstr>
      <vt:lpstr>NameNode</vt:lpstr>
      <vt:lpstr>Secondary Name Node</vt:lpstr>
      <vt:lpstr>JobTracker</vt:lpstr>
      <vt:lpstr>Slaves</vt:lpstr>
      <vt:lpstr>Sample.txt Example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and Hadoop</dc:title>
  <dc:creator>lakshmi teeka</dc:creator>
  <cp:lastModifiedBy>Lakshmi Teeka</cp:lastModifiedBy>
  <cp:revision>135</cp:revision>
  <dcterms:created xsi:type="dcterms:W3CDTF">2017-07-04T07:58:30Z</dcterms:created>
  <dcterms:modified xsi:type="dcterms:W3CDTF">2018-11-25T05:42:38Z</dcterms:modified>
</cp:coreProperties>
</file>